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2" r:id="rId11"/>
    <p:sldId id="273" r:id="rId12"/>
    <p:sldId id="263" r:id="rId13"/>
    <p:sldId id="264" r:id="rId14"/>
    <p:sldId id="272" r:id="rId15"/>
    <p:sldId id="265" r:id="rId16"/>
    <p:sldId id="271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408839921931"/>
          <c:y val="0.0361111111111111"/>
          <c:w val="0.843591160078069"/>
          <c:h val="0.3766824146981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Изобретение книгопечатания</c:v>
                </c:pt>
                <c:pt idx="1">
                  <c:v>Промышленный отлив бумаги</c:v>
                </c:pt>
                <c:pt idx="2">
                  <c:v>Ротационная машина</c:v>
                </c:pt>
                <c:pt idx="3">
                  <c:v>Офсетная машина</c:v>
                </c:pt>
                <c:pt idx="4">
                  <c:v>Факсимильная печать</c:v>
                </c:pt>
                <c:pt idx="5">
                  <c:v>Ксерокопирование</c:v>
                </c:pt>
                <c:pt idx="6">
                  <c:v>Интернет</c:v>
                </c:pt>
                <c:pt idx="7">
                  <c:v>Принтер</c:v>
                </c:pt>
                <c:pt idx="8">
                  <c:v>Доступный ПК</c:v>
                </c:pt>
                <c:pt idx="9">
                  <c:v>Лазерный принтер</c:v>
                </c:pt>
                <c:pt idx="10">
                  <c:v>Ризограф</c:v>
                </c:pt>
                <c:pt idx="11">
                  <c:v>НИС</c:v>
                </c:pt>
                <c:pt idx="12">
                  <c:v>Цифровая печать</c:v>
                </c:pt>
                <c:pt idx="13">
                  <c:v>Ридер</c:v>
                </c:pt>
                <c:pt idx="14">
                  <c:v>iPad 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1445.0</c:v>
                </c:pt>
                <c:pt idx="1">
                  <c:v>1799.0</c:v>
                </c:pt>
                <c:pt idx="2">
                  <c:v>1844.0</c:v>
                </c:pt>
                <c:pt idx="3">
                  <c:v>1875.0</c:v>
                </c:pt>
                <c:pt idx="4">
                  <c:v>1900.0</c:v>
                </c:pt>
                <c:pt idx="5">
                  <c:v>1938.0</c:v>
                </c:pt>
                <c:pt idx="6">
                  <c:v>1969.0</c:v>
                </c:pt>
                <c:pt idx="7">
                  <c:v>1972.0</c:v>
                </c:pt>
                <c:pt idx="8">
                  <c:v>1974.0</c:v>
                </c:pt>
                <c:pt idx="9">
                  <c:v>1978.0</c:v>
                </c:pt>
                <c:pt idx="10">
                  <c:v>1980.0</c:v>
                </c:pt>
                <c:pt idx="11">
                  <c:v>1985.0</c:v>
                </c:pt>
                <c:pt idx="12">
                  <c:v>1993.0</c:v>
                </c:pt>
                <c:pt idx="13">
                  <c:v>2007.0</c:v>
                </c:pt>
                <c:pt idx="14">
                  <c:v>2010.0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46115800"/>
        <c:axId val="-2146257800"/>
      </c:lineChart>
      <c:catAx>
        <c:axId val="-2146115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2146257800"/>
        <c:crosses val="autoZero"/>
        <c:auto val="0"/>
        <c:lblAlgn val="ctr"/>
        <c:lblOffset val="100"/>
        <c:noMultiLvlLbl val="0"/>
      </c:catAx>
      <c:valAx>
        <c:axId val="-2146257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46115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Число</a:t>
            </a:r>
            <a:r>
              <a:rPr lang="ru-RU" sz="1600" baseline="0" dirty="0" smtClean="0"/>
              <a:t> пользователей, млн</a:t>
            </a:r>
            <a:endParaRPr lang="ru-RU" sz="1600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Телефоны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1990 год</c:v>
                </c:pt>
                <c:pt idx="1">
                  <c:v>2002 год</c:v>
                </c:pt>
                <c:pt idx="2">
                  <c:v>2010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12.4</c:v>
                </c:pt>
                <c:pt idx="1">
                  <c:v>1174.0</c:v>
                </c:pt>
                <c:pt idx="2">
                  <c:v>4000.0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Интернет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1990 год</c:v>
                </c:pt>
                <c:pt idx="1">
                  <c:v>2002 год</c:v>
                </c:pt>
                <c:pt idx="2">
                  <c:v>2010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2.8</c:v>
                </c:pt>
                <c:pt idx="1">
                  <c:v>631.0</c:v>
                </c:pt>
                <c:pt idx="2">
                  <c:v>1800.0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633176"/>
        <c:axId val="2115472648"/>
      </c:lineChart>
      <c:catAx>
        <c:axId val="2115633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15472648"/>
        <c:crosses val="autoZero"/>
        <c:auto val="1"/>
        <c:lblAlgn val="ctr"/>
        <c:lblOffset val="100"/>
        <c:noMultiLvlLbl val="0"/>
      </c:catAx>
      <c:valAx>
        <c:axId val="21154726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12700">
            <a:noFill/>
          </a:ln>
        </c:spPr>
        <c:crossAx val="2115633176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Продажи в России*,</a:t>
            </a:r>
            <a:r>
              <a:rPr lang="ru-RU" sz="2000" baseline="0" dirty="0" smtClean="0"/>
              <a:t> шт. </a:t>
            </a:r>
            <a:endParaRPr lang="ru-RU" sz="2000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#,##0">
                  <c:v>189000.0</c:v>
                </c:pt>
                <c:pt idx="1">
                  <c:v>539000.0</c:v>
                </c:pt>
                <c:pt idx="2">
                  <c:v>1.43E6</c:v>
                </c:pt>
                <c:pt idx="3">
                  <c:v>2.0E6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124568"/>
        <c:axId val="-2146210696"/>
      </c:lineChart>
      <c:catAx>
        <c:axId val="2121124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6210696"/>
        <c:crosses val="autoZero"/>
        <c:auto val="1"/>
        <c:lblAlgn val="ctr"/>
        <c:lblOffset val="100"/>
        <c:noMultiLvlLbl val="0"/>
      </c:catAx>
      <c:valAx>
        <c:axId val="-21462106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2112456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Доля электронных </a:t>
            </a:r>
            <a:r>
              <a:rPr lang="ru-RU" dirty="0" smtClean="0"/>
              <a:t>книг в мире, </a:t>
            </a:r>
            <a:r>
              <a:rPr lang="ru-RU" dirty="0"/>
              <a:t>% </a:t>
            </a:r>
            <a:r>
              <a:rPr lang="ru-RU" sz="1600" dirty="0"/>
              <a:t>(данные РБК, 2011 г.)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электронных книг, % (данные РБК, 2011 г.)</c:v>
                </c:pt>
              </c:strCache>
            </c:strRef>
          </c:tx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США</c:v>
                </c:pt>
                <c:pt idx="1">
                  <c:v>Южная Корея</c:v>
                </c:pt>
                <c:pt idx="2">
                  <c:v>Великобритания</c:v>
                </c:pt>
                <c:pt idx="3">
                  <c:v>Япония</c:v>
                </c:pt>
                <c:pt idx="4">
                  <c:v>Китай</c:v>
                </c:pt>
                <c:pt idx="5">
                  <c:v>Германия</c:v>
                </c:pt>
                <c:pt idx="6">
                  <c:v>Франция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</c:v>
                </c:pt>
                <c:pt idx="1">
                  <c:v>0.15</c:v>
                </c:pt>
                <c:pt idx="2">
                  <c:v>0.07</c:v>
                </c:pt>
                <c:pt idx="3" formatCode="0.00%">
                  <c:v>0.015</c:v>
                </c:pt>
                <c:pt idx="4">
                  <c:v>0.01</c:v>
                </c:pt>
                <c:pt idx="5" formatCode="0.00%">
                  <c:v>0.009</c:v>
                </c:pt>
                <c:pt idx="6" formatCode="0.00%">
                  <c:v>0.00500000000000001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8974149457733"/>
          <c:y val="0.156581661838481"/>
          <c:w val="0.784422076957361"/>
          <c:h val="0.69095092253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Издательства в вузах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1975 г.</c:v>
                </c:pt>
                <c:pt idx="1">
                  <c:v>1990 г.</c:v>
                </c:pt>
                <c:pt idx="2">
                  <c:v>2001 г.</c:v>
                </c:pt>
                <c:pt idx="3">
                  <c:v>2003 г.</c:v>
                </c:pt>
                <c:pt idx="4">
                  <c:v>2005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7.0</c:v>
                </c:pt>
                <c:pt idx="1">
                  <c:v>20.0</c:v>
                </c:pt>
                <c:pt idx="2">
                  <c:v>640.0</c:v>
                </c:pt>
                <c:pt idx="3">
                  <c:v>671.0</c:v>
                </c:pt>
                <c:pt idx="4">
                  <c:v>710.0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6956904"/>
        <c:axId val="-2144368440"/>
      </c:barChart>
      <c:catAx>
        <c:axId val="-2086956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-2144368440"/>
        <c:crosses val="autoZero"/>
        <c:auto val="1"/>
        <c:lblAlgn val="ctr"/>
        <c:lblOffset val="100"/>
        <c:noMultiLvlLbl val="0"/>
      </c:catAx>
      <c:valAx>
        <c:axId val="-2144368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6956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научной и учебной литературы от общего числа изданных книг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35.8</c:v>
                </c:pt>
                <c:pt idx="1">
                  <c:v>39.9</c:v>
                </c:pt>
                <c:pt idx="2">
                  <c:v>39.2</c:v>
                </c:pt>
                <c:pt idx="3">
                  <c:v>42.3</c:v>
                </c:pt>
                <c:pt idx="4">
                  <c:v>42.0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3528808"/>
        <c:axId val="2092739320"/>
      </c:lineChart>
      <c:catAx>
        <c:axId val="211352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92739320"/>
        <c:crosses val="autoZero"/>
        <c:auto val="1"/>
        <c:lblAlgn val="ctr"/>
        <c:lblOffset val="100"/>
        <c:noMultiLvlLbl val="0"/>
      </c:catAx>
      <c:valAx>
        <c:axId val="2092739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13528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Научное  книгоиздание для высшей школы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20772.0</c:v>
                </c:pt>
                <c:pt idx="1">
                  <c:v>24671.0</c:v>
                </c:pt>
                <c:pt idx="2">
                  <c:v>24070.0</c:v>
                </c:pt>
                <c:pt idx="3">
                  <c:v>26411.0</c:v>
                </c:pt>
                <c:pt idx="4">
                  <c:v>25491.0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Учебное книгоиздание для высшей школы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23410.0</c:v>
                </c:pt>
                <c:pt idx="1">
                  <c:v>26272.0</c:v>
                </c:pt>
                <c:pt idx="2">
                  <c:v>23688.0</c:v>
                </c:pt>
                <c:pt idx="3">
                  <c:v>25563.0</c:v>
                </c:pt>
                <c:pt idx="4">
                  <c:v>23668.0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07302728"/>
        <c:axId val="2107223032"/>
      </c:barChart>
      <c:catAx>
        <c:axId val="210730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07223032"/>
        <c:crosses val="autoZero"/>
        <c:auto val="1"/>
        <c:lblAlgn val="ctr"/>
        <c:lblOffset val="100"/>
        <c:noMultiLvlLbl val="0"/>
      </c:catAx>
      <c:valAx>
        <c:axId val="2107223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73027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0B2-DF8B-B84A-AD76-0CD9AB6A8D94}" type="datetimeFigureOut">
              <a:rPr lang="ru-RU" smtClean="0"/>
              <a:t>02.12.13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F67F05-1817-3D4D-8CE8-4085E35547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азван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0B2-DF8B-B84A-AD76-0CD9AB6A8D94}" type="datetimeFigureOut">
              <a:rPr lang="ru-RU" smtClean="0"/>
              <a:t>02.12.13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7F05-1817-3D4D-8CE8-4085E35547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3F67F05-1817-3D4D-8CE8-4085E35547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0B2-DF8B-B84A-AD76-0CD9AB6A8D94}" type="datetimeFigureOut">
              <a:rPr lang="ru-RU" smtClean="0"/>
              <a:t>02.12.13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0B2-DF8B-B84A-AD76-0CD9AB6A8D94}" type="datetimeFigureOut">
              <a:rPr lang="ru-RU" smtClean="0"/>
              <a:t>02.12.13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3F67F05-1817-3D4D-8CE8-4085E35547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0B2-DF8B-B84A-AD76-0CD9AB6A8D94}" type="datetimeFigureOut">
              <a:rPr lang="ru-RU" smtClean="0"/>
              <a:t>02.12.13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F67F05-1817-3D4D-8CE8-4085E35547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4A40B2-DF8B-B84A-AD76-0CD9AB6A8D94}" type="datetimeFigureOut">
              <a:rPr lang="ru-RU" smtClean="0"/>
              <a:t>02.12.13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7F05-1817-3D4D-8CE8-4085E35547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0B2-DF8B-B84A-AD76-0CD9AB6A8D94}" type="datetimeFigureOut">
              <a:rPr lang="ru-RU" smtClean="0"/>
              <a:t>02.12.13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3F67F05-1817-3D4D-8CE8-4085E35547B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азвание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0B2-DF8B-B84A-AD76-0CD9AB6A8D94}" type="datetimeFigureOut">
              <a:rPr lang="ru-RU" smtClean="0"/>
              <a:t>02.12.13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3F67F05-1817-3D4D-8CE8-4085E3554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0B2-DF8B-B84A-AD76-0CD9AB6A8D94}" type="datetimeFigureOut">
              <a:rPr lang="ru-RU" smtClean="0"/>
              <a:t>02.12.13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F67F05-1817-3D4D-8CE8-4085E3554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F67F05-1817-3D4D-8CE8-4085E35547B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40B2-DF8B-B84A-AD76-0CD9AB6A8D94}" type="datetimeFigureOut">
              <a:rPr lang="ru-RU" smtClean="0"/>
              <a:t>02.12.13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3F67F05-1817-3D4D-8CE8-4085E35547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Чтобы добавить рисунок, перетащите его на заполнитель или щелкните значок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4A40B2-DF8B-B84A-AD76-0CD9AB6A8D94}" type="datetimeFigureOut">
              <a:rPr lang="ru-RU" smtClean="0"/>
              <a:t>02.12.13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4A40B2-DF8B-B84A-AD76-0CD9AB6A8D94}" type="datetimeFigureOut">
              <a:rPr lang="ru-RU" smtClean="0"/>
              <a:t>02.12.13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F67F05-1817-3D4D-8CE8-4085E35547B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ivanov.mediabooks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774700" y="520700"/>
            <a:ext cx="7543800" cy="2794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Университетское книгоиздание в эпоху смены технологических платформ</a:t>
            </a:r>
            <a:endParaRPr lang="ru-RU" sz="4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57300" y="4051300"/>
            <a:ext cx="7251700" cy="1587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Доктор технических наук,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президент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Издательско-полиграфической ассоциации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университетов России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Иванов А.В.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1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Университетское книгоиздание: особая среда и специфика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68151113"/>
              </p:ext>
            </p:extLst>
          </p:nvPr>
        </p:nvGraphicFramePr>
        <p:xfrm>
          <a:off x="4781339" y="1527048"/>
          <a:ext cx="4024524" cy="457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301752" y="1527047"/>
            <a:ext cx="4038600" cy="45721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Низкая </a:t>
            </a:r>
            <a:r>
              <a:rPr lang="ru-RU" dirty="0" err="1" smtClean="0"/>
              <a:t>тиражность</a:t>
            </a:r>
            <a:r>
              <a:rPr lang="ru-RU" dirty="0" smtClean="0"/>
              <a:t> (50-300 экз.);</a:t>
            </a:r>
          </a:p>
          <a:p>
            <a:r>
              <a:rPr lang="ru-RU" dirty="0" smtClean="0"/>
              <a:t>Большой репертуар;</a:t>
            </a:r>
          </a:p>
          <a:p>
            <a:r>
              <a:rPr lang="ru-RU" dirty="0" smtClean="0"/>
              <a:t>Актуальность информации требует оперативности печати;</a:t>
            </a:r>
          </a:p>
          <a:p>
            <a:r>
              <a:rPr lang="ru-RU" dirty="0" smtClean="0"/>
              <a:t>Издается не то, что выгодно, а то, что необходимо для обеспечения научного и учебного процессов.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63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Университетское книгоиздание на рынке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2492213"/>
              </p:ext>
            </p:extLst>
          </p:nvPr>
        </p:nvGraphicFramePr>
        <p:xfrm>
          <a:off x="301625" y="1371600"/>
          <a:ext cx="4038600" cy="443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965566" y="6214404"/>
            <a:ext cx="4637565" cy="3221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 данным Российской книжной палаты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371822"/>
              </p:ext>
            </p:extLst>
          </p:nvPr>
        </p:nvGraphicFramePr>
        <p:xfrm>
          <a:off x="4797552" y="1371600"/>
          <a:ext cx="4038600" cy="491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70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Ризограф</a:t>
            </a:r>
            <a:r>
              <a:rPr lang="ru-RU" dirty="0"/>
              <a:t> </a:t>
            </a:r>
            <a:r>
              <a:rPr lang="ru-RU" dirty="0" smtClean="0"/>
              <a:t>– первая технологическая платформа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9183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1980 г. – первый </a:t>
            </a:r>
            <a:r>
              <a:rPr lang="ru-RU" dirty="0" err="1" smtClean="0"/>
              <a:t>ризограф</a:t>
            </a:r>
            <a:r>
              <a:rPr lang="ru-RU" dirty="0" smtClean="0"/>
              <a:t> </a:t>
            </a:r>
            <a:r>
              <a:rPr lang="en-US" dirty="0" err="1" smtClean="0"/>
              <a:t>Riso</a:t>
            </a:r>
            <a:endParaRPr lang="en-US" dirty="0" smtClean="0"/>
          </a:p>
          <a:p>
            <a:r>
              <a:rPr lang="ru-RU" dirty="0" smtClean="0"/>
              <a:t>1988 г. – встроенный компьютерный интерфейс </a:t>
            </a:r>
            <a:r>
              <a:rPr lang="en-US" dirty="0" err="1" smtClean="0"/>
              <a:t>Riso</a:t>
            </a:r>
            <a:endParaRPr lang="ru-RU" dirty="0" smtClean="0"/>
          </a:p>
          <a:p>
            <a:r>
              <a:rPr lang="ru-RU" dirty="0" smtClean="0"/>
              <a:t>Оперативность, короткие тиражи, низкая себестоимость – удовлетворение потребностей вузов 1990-х гг.;</a:t>
            </a:r>
          </a:p>
          <a:p>
            <a:r>
              <a:rPr lang="ru-RU" dirty="0" smtClean="0"/>
              <a:t>Обеспечение текущего учебного процесса.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 descr="rizograf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29" y="4296436"/>
            <a:ext cx="6858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2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Цифровая печать – вторая технологическая платформа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1938 г. – день рождения цифровой печати.</a:t>
            </a:r>
          </a:p>
          <a:p>
            <a:r>
              <a:rPr lang="ru-RU" dirty="0" smtClean="0"/>
              <a:t>1993 г. – представлены первые цифровые печатные машины.</a:t>
            </a:r>
          </a:p>
          <a:p>
            <a:endParaRPr lang="ru-RU" dirty="0"/>
          </a:p>
          <a:p>
            <a:r>
              <a:rPr lang="ru-RU" dirty="0" smtClean="0"/>
              <a:t>2000-е </a:t>
            </a:r>
            <a:r>
              <a:rPr lang="ru-RU" dirty="0" err="1" smtClean="0"/>
              <a:t>гг</a:t>
            </a:r>
            <a:r>
              <a:rPr lang="ru-RU" dirty="0" smtClean="0"/>
              <a:t>: переход от аналоговых технологий к цифровым;</a:t>
            </a:r>
          </a:p>
          <a:p>
            <a:r>
              <a:rPr lang="ru-RU" dirty="0" smtClean="0"/>
              <a:t>Печать по требованию;</a:t>
            </a:r>
          </a:p>
          <a:p>
            <a:r>
              <a:rPr lang="ru-RU" dirty="0" smtClean="0"/>
              <a:t>Печать переменных данных;</a:t>
            </a:r>
          </a:p>
          <a:p>
            <a:r>
              <a:rPr lang="ru-RU" dirty="0" smtClean="0"/>
              <a:t>Тиражи от 1 экземпляра. </a:t>
            </a:r>
            <a:endParaRPr lang="ru-RU" dirty="0"/>
          </a:p>
        </p:txBody>
      </p:sp>
      <p:pic>
        <p:nvPicPr>
          <p:cNvPr id="4" name="Изображение 3" descr="xer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26" y="4179784"/>
            <a:ext cx="3569177" cy="172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7568" y="274320"/>
            <a:ext cx="7498080" cy="790293"/>
          </a:xfrm>
        </p:spPr>
        <p:txBody>
          <a:bodyPr/>
          <a:lstStyle/>
          <a:p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937568" y="1524000"/>
            <a:ext cx="4072496" cy="28964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Объем информации </a:t>
            </a:r>
            <a:r>
              <a:rPr lang="ru-RU" dirty="0" smtClean="0"/>
              <a:t>удваивается каждые два года.</a:t>
            </a:r>
          </a:p>
          <a:p>
            <a:pPr algn="just"/>
            <a:r>
              <a:rPr lang="ru-RU" dirty="0" smtClean="0"/>
              <a:t>В 2011 году </a:t>
            </a:r>
            <a:r>
              <a:rPr lang="ru-RU" b="1" dirty="0" smtClean="0"/>
              <a:t>составил 1,8 </a:t>
            </a:r>
            <a:r>
              <a:rPr lang="ru-RU" b="1" dirty="0" err="1" smtClean="0"/>
              <a:t>трлн</a:t>
            </a:r>
            <a:r>
              <a:rPr lang="ru-RU" b="1" dirty="0" smtClean="0"/>
              <a:t> Гб </a:t>
            </a:r>
            <a:r>
              <a:rPr lang="ru-RU" dirty="0" smtClean="0"/>
              <a:t>(в 57 раз больше чем песчинок на всех пляжах Земли).</a:t>
            </a:r>
          </a:p>
          <a:p>
            <a:pPr algn="just"/>
            <a:r>
              <a:rPr lang="ru-RU" dirty="0" smtClean="0"/>
              <a:t>по оценкам IDC, к 2020 году доля полезной информации составит лишь 35% от всей сгенерированной</a:t>
            </a:r>
          </a:p>
          <a:p>
            <a:pPr algn="just"/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5010064" y="4246170"/>
            <a:ext cx="3826268" cy="2328544"/>
          </a:xfrm>
          <a:prstGeom prst="rect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1,8 </a:t>
            </a:r>
            <a:r>
              <a:rPr lang="ru-RU" dirty="0" err="1" smtClean="0"/>
              <a:t>зеттабайт</a:t>
            </a:r>
            <a:r>
              <a:rPr lang="ru-RU" dirty="0" smtClean="0"/>
              <a:t> данных = </a:t>
            </a:r>
            <a:r>
              <a:rPr lang="ru-RU" b="1" dirty="0" smtClean="0"/>
              <a:t>200 млрд фильмов HD </a:t>
            </a:r>
            <a:r>
              <a:rPr lang="ru-RU" dirty="0" smtClean="0"/>
              <a:t>продолжительностью 2 часа каждый. Чтобы просмотреть все эти фильмы, одному человеку потребуется </a:t>
            </a:r>
            <a:r>
              <a:rPr lang="ru-RU" b="1" dirty="0" smtClean="0"/>
              <a:t>47 млн лет</a:t>
            </a:r>
            <a:r>
              <a:rPr lang="ru-RU" dirty="0" smtClean="0"/>
              <a:t>, если он будет смотреть их непрерывно 24 часа в сутки</a:t>
            </a:r>
          </a:p>
          <a:p>
            <a:endParaRPr lang="ru-RU" dirty="0"/>
          </a:p>
        </p:txBody>
      </p:sp>
      <p:pic>
        <p:nvPicPr>
          <p:cNvPr id="7" name="Picture 2" descr="C:\Users\Mari\Documents\Издательство\Презентация, июль\reWalls.com-22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567" y="4420498"/>
            <a:ext cx="3632097" cy="2179257"/>
          </a:xfrm>
          <a:prstGeom prst="rect">
            <a:avLst/>
          </a:prstGeom>
          <a:noFill/>
        </p:spPr>
      </p:pic>
      <p:pic>
        <p:nvPicPr>
          <p:cNvPr id="8" name="Picture 3" descr="C:\Users\Mari\Documents\Издательство\Презентация, июль\zombirov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222" y="1524000"/>
            <a:ext cx="2856110" cy="2436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64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Сегодня: смена технологических платформ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Стремительное развитие технологий;</a:t>
            </a:r>
          </a:p>
          <a:p>
            <a:r>
              <a:rPr lang="ru-RU" dirty="0" smtClean="0"/>
              <a:t>Электронные гаджеты;</a:t>
            </a:r>
          </a:p>
          <a:p>
            <a:r>
              <a:rPr lang="ru-RU" dirty="0" smtClean="0"/>
              <a:t>Скорость изменения информации превосходит возможности оперативной полиграфии;</a:t>
            </a:r>
          </a:p>
          <a:p>
            <a:r>
              <a:rPr lang="ru-RU" dirty="0" smtClean="0"/>
              <a:t>Весь существующий массив информации невозможно издать.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800000"/>
                </a:solidFill>
              </a:rPr>
              <a:t>ВЫБОР: ЭЛЕКТРОННЫЙ ФОРМАТ или ПРИВЫЧНЫЙ ПЕЧАТНЫЙ УЧЕБНИК?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4" name="Изображение 3" descr="inet-------450-267_jpg_300x200_crop_q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26" y="3587332"/>
            <a:ext cx="2258372" cy="150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457200" y="2221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Электронное книгоиздание. Что под ним понимают издатели? </a:t>
            </a:r>
            <a:endParaRPr lang="ru-RU" sz="3600" dirty="0"/>
          </a:p>
        </p:txBody>
      </p:sp>
      <p:sp>
        <p:nvSpPr>
          <p:cNvPr id="5" name="Содержимое 6"/>
          <p:cNvSpPr>
            <a:spLocks noGrp="1"/>
          </p:cNvSpPr>
          <p:nvPr>
            <p:ph idx="1"/>
          </p:nvPr>
        </p:nvSpPr>
        <p:spPr>
          <a:xfrm>
            <a:off x="469900" y="5920184"/>
            <a:ext cx="7620000" cy="64928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 материалам Информационно-аналитического журнала «Университетская книга»: </a:t>
            </a:r>
            <a:r>
              <a:rPr lang="pl-PL" dirty="0"/>
              <a:t>http://</a:t>
            </a:r>
            <a:r>
              <a:rPr lang="pl-PL" dirty="0" err="1"/>
              <a:t>www.unkniga.ru</a:t>
            </a:r>
            <a:r>
              <a:rPr lang="pl-PL" dirty="0"/>
              <a:t>/</a:t>
            </a:r>
            <a:r>
              <a:rPr lang="pl-PL" dirty="0" err="1"/>
              <a:t>bookrinok</a:t>
            </a:r>
            <a:r>
              <a:rPr lang="pl-PL" dirty="0"/>
              <a:t>/</a:t>
            </a:r>
            <a:r>
              <a:rPr lang="pl-PL" dirty="0" err="1"/>
              <a:t>knigniy-rinok</a:t>
            </a:r>
            <a:r>
              <a:rPr lang="pl-PL" dirty="0"/>
              <a:t>/1714-elektronnoe-knigoizdanie-prakticheskie-aspekty.html</a:t>
            </a:r>
            <a:endParaRPr lang="ru-RU" dirty="0"/>
          </a:p>
        </p:txBody>
      </p:sp>
      <p:pic>
        <p:nvPicPr>
          <p:cNvPr id="6" name="Изображение 5" descr="opros-tab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 b="15235"/>
          <a:stretch/>
        </p:blipFill>
        <p:spPr>
          <a:xfrm>
            <a:off x="1004867" y="1504800"/>
            <a:ext cx="5248275" cy="41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4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ДАЛЬШЕ?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Достижение точки сингулярности. Интернет – глобальная свалка информации.</a:t>
            </a:r>
          </a:p>
          <a:p>
            <a:r>
              <a:rPr lang="ru-RU" dirty="0" smtClean="0"/>
              <a:t>Университетское книгоиздание – переработчик мусора, фильтр и лакмусовая бумажка востребованности информации. Кристаллизация необходимых знаний.</a:t>
            </a:r>
            <a:endParaRPr lang="ru-RU" dirty="0"/>
          </a:p>
        </p:txBody>
      </p:sp>
      <p:pic>
        <p:nvPicPr>
          <p:cNvPr id="5" name="Изображение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61" y="3868107"/>
            <a:ext cx="3416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0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0294" y="5180078"/>
            <a:ext cx="6205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hlinkClick r:id="rId2"/>
              </a:rPr>
              <a:t>ivanov.mediabooks@gmail.com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(812) 552-75-26</a:t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22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</a:t>
            </a:r>
            <a:r>
              <a:rPr lang="ru-RU" dirty="0" err="1" smtClean="0"/>
              <a:t>Гутенберга</a:t>
            </a:r>
            <a:r>
              <a:rPr lang="ru-RU" dirty="0" smtClean="0"/>
              <a:t> до </a:t>
            </a:r>
            <a:r>
              <a:rPr lang="en-US" dirty="0" err="1" smtClean="0"/>
              <a:t>iPad</a:t>
            </a:r>
            <a:r>
              <a:rPr lang="en-US" dirty="0" smtClean="0"/>
              <a:t>’</a:t>
            </a:r>
            <a:r>
              <a:rPr lang="ru-RU" dirty="0" smtClean="0"/>
              <a:t>а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3071655"/>
              </p:ext>
            </p:extLst>
          </p:nvPr>
        </p:nvGraphicFramePr>
        <p:xfrm>
          <a:off x="267189" y="1270116"/>
          <a:ext cx="8504238" cy="399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Изображение 2" descr="1256076865_00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b="60417"/>
          <a:stretch/>
        </p:blipFill>
        <p:spPr>
          <a:xfrm>
            <a:off x="684828" y="4422365"/>
            <a:ext cx="7873957" cy="215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революция: </a:t>
            </a:r>
            <a:r>
              <a:rPr lang="ru-RU" dirty="0" err="1" smtClean="0"/>
              <a:t>Гутенберг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1445 г. – печатный станок с подвижными литерами</a:t>
            </a:r>
          </a:p>
          <a:p>
            <a:r>
              <a:rPr lang="ru-RU" dirty="0" smtClean="0"/>
              <a:t>42-строчная Библия</a:t>
            </a:r>
          </a:p>
          <a:p>
            <a:r>
              <a:rPr lang="ru-RU" dirty="0" smtClean="0"/>
              <a:t>«Латинская грамматика» </a:t>
            </a:r>
            <a:r>
              <a:rPr lang="ru-RU" dirty="0" err="1" smtClean="0"/>
              <a:t>Доната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Первые книги: церковные или научно-учебные</a:t>
            </a:r>
          </a:p>
        </p:txBody>
      </p:sp>
      <p:pic>
        <p:nvPicPr>
          <p:cNvPr id="4" name="Изображение 3" descr="станок гутенберг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61" y="4482760"/>
            <a:ext cx="1962305" cy="2178158"/>
          </a:xfrm>
          <a:prstGeom prst="rect">
            <a:avLst/>
          </a:prstGeom>
        </p:spPr>
      </p:pic>
      <p:pic>
        <p:nvPicPr>
          <p:cNvPr id="5" name="Изображение 4" descr="гутенберг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67" y="4495212"/>
            <a:ext cx="2850702" cy="2200910"/>
          </a:xfrm>
          <a:prstGeom prst="rect">
            <a:avLst/>
          </a:prstGeom>
        </p:spPr>
      </p:pic>
      <p:pic>
        <p:nvPicPr>
          <p:cNvPr id="6" name="Изображение 5" descr="библия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64" y="2067050"/>
            <a:ext cx="1458987" cy="19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8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революция: бум книгопечатания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78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1799 г. – Н.Л. </a:t>
            </a:r>
            <a:r>
              <a:rPr lang="ru-RU" dirty="0" err="1" smtClean="0"/>
              <a:t>Робер</a:t>
            </a:r>
            <a:r>
              <a:rPr lang="ru-RU" dirty="0" smtClean="0"/>
              <a:t> изобрел машину для промышленного изготовления бумаги</a:t>
            </a:r>
          </a:p>
          <a:p>
            <a:r>
              <a:rPr lang="ru-RU" dirty="0" smtClean="0"/>
              <a:t>Книга как средство трансляции культуры и досуга</a:t>
            </a:r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Мировые </a:t>
            </a:r>
            <a:r>
              <a:rPr lang="ru-RU" i="1" dirty="0"/>
              <a:t>тенденции изменения спроса на бумаги и </a:t>
            </a:r>
            <a:r>
              <a:rPr lang="ru-RU" i="1" dirty="0" smtClean="0"/>
              <a:t>картоны </a:t>
            </a:r>
            <a:r>
              <a:rPr lang="ru-RU" i="1" dirty="0"/>
              <a:t>(источник: компания </a:t>
            </a:r>
            <a:r>
              <a:rPr lang="ru-RU" i="1" dirty="0" err="1"/>
              <a:t>iTEKO</a:t>
            </a:r>
            <a:r>
              <a:rPr lang="ru-RU" i="1" dirty="0" smtClean="0"/>
              <a:t>)</a:t>
            </a:r>
          </a:p>
        </p:txBody>
      </p:sp>
      <p:pic>
        <p:nvPicPr>
          <p:cNvPr id="4" name="Изображение 3" descr="Ri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59" y="2567606"/>
            <a:ext cx="4736203" cy="29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8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Третья революция: персональный компьютер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1974 г. – компьютер </a:t>
            </a:r>
            <a:r>
              <a:rPr lang="en-US" dirty="0" smtClean="0"/>
              <a:t>Altair8800</a:t>
            </a:r>
          </a:p>
          <a:p>
            <a:r>
              <a:rPr lang="en-US" dirty="0" smtClean="0"/>
              <a:t>1985 </a:t>
            </a:r>
            <a:r>
              <a:rPr lang="ru-RU" dirty="0" smtClean="0"/>
              <a:t>г. – Настольные Издательские Системы (НИС)</a:t>
            </a:r>
            <a:endParaRPr lang="en-US" dirty="0" smtClean="0"/>
          </a:p>
          <a:p>
            <a:r>
              <a:rPr lang="en-US" dirty="0" smtClean="0"/>
              <a:t>1986 </a:t>
            </a:r>
            <a:r>
              <a:rPr lang="ru-RU" dirty="0" smtClean="0"/>
              <a:t>г. – первый ноутбук </a:t>
            </a:r>
            <a:r>
              <a:rPr lang="en-US" dirty="0" smtClean="0"/>
              <a:t>IBM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Рост массива информации</a:t>
            </a:r>
          </a:p>
          <a:p>
            <a:r>
              <a:rPr lang="ru-RU" dirty="0" smtClean="0"/>
              <a:t>Кардинальное изменение подготовки оригинал-макетов</a:t>
            </a:r>
            <a:endParaRPr lang="ru-RU" dirty="0"/>
          </a:p>
        </p:txBody>
      </p:sp>
      <p:pic>
        <p:nvPicPr>
          <p:cNvPr id="4" name="Изображение 3" descr="pervyj-personalnyj-kompyut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25" y="2390807"/>
            <a:ext cx="2646545" cy="279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4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Четвертая революция: Интернет, </a:t>
            </a:r>
            <a:r>
              <a:rPr lang="en-US" dirty="0" err="1" smtClean="0"/>
              <a:t>iPad</a:t>
            </a:r>
            <a:r>
              <a:rPr lang="en-US" dirty="0" smtClean="0"/>
              <a:t> </a:t>
            </a:r>
            <a:r>
              <a:rPr lang="ru-RU" dirty="0" smtClean="0"/>
              <a:t>и информационная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1969 г. – изобретение Интернета</a:t>
            </a:r>
          </a:p>
          <a:p>
            <a:r>
              <a:rPr lang="ru-RU" dirty="0" smtClean="0"/>
              <a:t>2010 г. – изобретение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ru-RU" dirty="0" err="1" smtClean="0"/>
              <a:t>Мультимедийность</a:t>
            </a:r>
            <a:r>
              <a:rPr lang="ru-RU" dirty="0" smtClean="0"/>
              <a:t> и электронное книгоиздание стали реальностью</a:t>
            </a:r>
          </a:p>
          <a:p>
            <a:r>
              <a:rPr lang="ru-RU" dirty="0" smtClean="0"/>
              <a:t>Человечество уходит в «онлайн»</a:t>
            </a:r>
            <a:endParaRPr lang="ru-RU" dirty="0"/>
          </a:p>
        </p:txBody>
      </p:sp>
      <p:pic>
        <p:nvPicPr>
          <p:cNvPr id="4" name="Изображение 3" descr="razvitie-interneta-prodvijeni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536" b="55719"/>
          <a:stretch/>
        </p:blipFill>
        <p:spPr>
          <a:xfrm>
            <a:off x="4232568" y="4083430"/>
            <a:ext cx="4653388" cy="2491281"/>
          </a:xfrm>
          <a:prstGeom prst="rect">
            <a:avLst/>
          </a:prstGeom>
        </p:spPr>
      </p:pic>
      <p:pic>
        <p:nvPicPr>
          <p:cNvPr id="5" name="Изображение 4" descr="world_st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03" y="4544293"/>
            <a:ext cx="3971005" cy="18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2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457200" y="124521"/>
            <a:ext cx="8229600" cy="100862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«Оцифровывание» жизни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5800" y="1556514"/>
            <a:ext cx="4533900" cy="5013171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b="1" dirty="0" smtClean="0"/>
              <a:t>1990 - </a:t>
            </a:r>
            <a:r>
              <a:rPr lang="ru-RU" dirty="0" smtClean="0"/>
              <a:t>ч</a:t>
            </a:r>
            <a:r>
              <a:rPr lang="en-US" dirty="0" err="1" smtClean="0"/>
              <a:t>исло</a:t>
            </a:r>
            <a:r>
              <a:rPr lang="en-US" dirty="0" smtClean="0"/>
              <a:t> </a:t>
            </a:r>
            <a:r>
              <a:rPr lang="en-US" dirty="0" err="1" smtClean="0"/>
              <a:t>пользователей</a:t>
            </a:r>
            <a:r>
              <a:rPr lang="en-US" dirty="0" smtClean="0"/>
              <a:t> </a:t>
            </a:r>
            <a:r>
              <a:rPr lang="en-US" dirty="0" err="1" smtClean="0"/>
              <a:t>мобильных</a:t>
            </a:r>
            <a:r>
              <a:rPr lang="en-US" dirty="0" smtClean="0"/>
              <a:t> </a:t>
            </a:r>
            <a:r>
              <a:rPr lang="en-US" dirty="0" err="1" smtClean="0"/>
              <a:t>телефонов</a:t>
            </a:r>
            <a:r>
              <a:rPr lang="en-US" dirty="0" smtClean="0"/>
              <a:t>: 12.4 </a:t>
            </a:r>
            <a:r>
              <a:rPr lang="en-US" dirty="0" err="1" smtClean="0"/>
              <a:t>миллионов</a:t>
            </a:r>
            <a:r>
              <a:rPr lang="en-US" dirty="0" smtClean="0"/>
              <a:t> (0.25 % of world population in 1990)</a:t>
            </a:r>
            <a:r>
              <a:rPr lang="ru-RU" dirty="0" smtClean="0"/>
              <a:t>; п</a:t>
            </a:r>
            <a:r>
              <a:rPr lang="en-US" dirty="0" err="1" smtClean="0"/>
              <a:t>ользователей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err="1" smtClean="0"/>
              <a:t>нтернета</a:t>
            </a:r>
            <a:r>
              <a:rPr lang="en-US" dirty="0" smtClean="0"/>
              <a:t>: 2.8 </a:t>
            </a:r>
            <a:r>
              <a:rPr lang="en-US" dirty="0" err="1" smtClean="0"/>
              <a:t>миллиона</a:t>
            </a:r>
            <a:r>
              <a:rPr lang="en-US" dirty="0" smtClean="0"/>
              <a:t> (0.05 % of world population in 1990) </a:t>
            </a:r>
          </a:p>
          <a:p>
            <a:r>
              <a:rPr lang="ru-RU" b="1" dirty="0" smtClean="0"/>
              <a:t>2002 - </a:t>
            </a:r>
            <a:r>
              <a:rPr lang="ru-RU" dirty="0" smtClean="0"/>
              <a:t>ч</a:t>
            </a:r>
            <a:r>
              <a:rPr lang="en-US" dirty="0" err="1" smtClean="0"/>
              <a:t>исло</a:t>
            </a:r>
            <a:r>
              <a:rPr lang="en-US" dirty="0" smtClean="0"/>
              <a:t> </a:t>
            </a:r>
            <a:r>
              <a:rPr lang="en-US" dirty="0" err="1" smtClean="0"/>
              <a:t>пользователей</a:t>
            </a:r>
            <a:r>
              <a:rPr lang="en-US" dirty="0" smtClean="0"/>
              <a:t> </a:t>
            </a:r>
            <a:r>
              <a:rPr lang="en-US" dirty="0" err="1" smtClean="0"/>
              <a:t>мобильных</a:t>
            </a:r>
            <a:r>
              <a:rPr lang="en-US" dirty="0" smtClean="0"/>
              <a:t> </a:t>
            </a:r>
            <a:r>
              <a:rPr lang="en-US" dirty="0" err="1" smtClean="0"/>
              <a:t>телефонов</a:t>
            </a:r>
            <a:r>
              <a:rPr lang="en-US" dirty="0" smtClean="0"/>
              <a:t>: 1.174 </a:t>
            </a:r>
            <a:r>
              <a:rPr lang="en-US" dirty="0" err="1" smtClean="0"/>
              <a:t>миллиардов</a:t>
            </a:r>
            <a:r>
              <a:rPr lang="en-US" dirty="0" smtClean="0"/>
              <a:t> (19 % of world population in 2002)</a:t>
            </a:r>
            <a:r>
              <a:rPr lang="ru-RU" dirty="0" smtClean="0"/>
              <a:t>; п</a:t>
            </a:r>
            <a:r>
              <a:rPr lang="en-US" dirty="0" err="1" smtClean="0"/>
              <a:t>ользователей</a:t>
            </a:r>
            <a:r>
              <a:rPr lang="en-US" dirty="0" smtClean="0"/>
              <a:t> </a:t>
            </a:r>
            <a:r>
              <a:rPr lang="en-US" dirty="0" err="1" smtClean="0"/>
              <a:t>Интернета</a:t>
            </a:r>
            <a:r>
              <a:rPr lang="en-US" dirty="0" smtClean="0"/>
              <a:t>: 631 </a:t>
            </a:r>
            <a:r>
              <a:rPr lang="en-US" dirty="0" err="1" smtClean="0"/>
              <a:t>миллионов</a:t>
            </a:r>
            <a:r>
              <a:rPr lang="en-US" dirty="0" smtClean="0"/>
              <a:t> (11 % of world population in 2002)</a:t>
            </a:r>
          </a:p>
          <a:p>
            <a:r>
              <a:rPr lang="ru-RU" b="1" dirty="0" smtClean="0"/>
              <a:t>2010 –</a:t>
            </a:r>
            <a:r>
              <a:rPr lang="ru-RU" dirty="0" smtClean="0"/>
              <a:t> ч</a:t>
            </a:r>
            <a:r>
              <a:rPr lang="en-US" dirty="0" err="1" smtClean="0"/>
              <a:t>исло</a:t>
            </a:r>
            <a:r>
              <a:rPr lang="en-US" dirty="0" smtClean="0"/>
              <a:t> </a:t>
            </a:r>
            <a:r>
              <a:rPr lang="en-US" dirty="0" err="1" smtClean="0"/>
              <a:t>пользователей</a:t>
            </a:r>
            <a:r>
              <a:rPr lang="en-US" dirty="0" smtClean="0"/>
              <a:t> </a:t>
            </a:r>
            <a:r>
              <a:rPr lang="en-US" dirty="0" err="1" smtClean="0"/>
              <a:t>мобильных</a:t>
            </a:r>
            <a:r>
              <a:rPr lang="en-US" dirty="0" smtClean="0"/>
              <a:t> </a:t>
            </a:r>
            <a:r>
              <a:rPr lang="en-US" dirty="0" err="1" smtClean="0"/>
              <a:t>телефонов</a:t>
            </a:r>
            <a:r>
              <a:rPr lang="en-US" dirty="0" smtClean="0"/>
              <a:t>: 4 </a:t>
            </a:r>
            <a:r>
              <a:rPr lang="en-US" dirty="0" err="1" smtClean="0"/>
              <a:t>миллиарда</a:t>
            </a:r>
            <a:r>
              <a:rPr lang="en-US" dirty="0" smtClean="0"/>
              <a:t> (67 % of world population in 2010)</a:t>
            </a:r>
            <a:r>
              <a:rPr lang="ru-RU" dirty="0" smtClean="0"/>
              <a:t>; п</a:t>
            </a:r>
            <a:r>
              <a:rPr lang="en-US" dirty="0" err="1" smtClean="0"/>
              <a:t>ользователей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err="1" smtClean="0"/>
              <a:t>нтернета</a:t>
            </a:r>
            <a:r>
              <a:rPr lang="en-US" dirty="0" smtClean="0"/>
              <a:t>: 1.8 </a:t>
            </a:r>
            <a:r>
              <a:rPr lang="en-US" dirty="0" err="1" smtClean="0"/>
              <a:t>миллиарда</a:t>
            </a:r>
            <a:r>
              <a:rPr lang="en-US" dirty="0" smtClean="0"/>
              <a:t> (26.6 % of world population in 2010)*</a:t>
            </a:r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500" b="1" dirty="0" smtClean="0">
                <a:solidFill>
                  <a:srgbClr val="800000"/>
                </a:solidFill>
              </a:rPr>
              <a:t>ЧТО ДАЛЬШЕ? </a:t>
            </a:r>
            <a:endParaRPr lang="en-US" sz="3500" b="1" dirty="0" smtClean="0">
              <a:solidFill>
                <a:srgbClr val="8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 </a:t>
            </a:r>
            <a:r>
              <a:rPr lang="ru-RU" sz="2200" dirty="0" smtClean="0"/>
              <a:t>По материалам </a:t>
            </a:r>
            <a:r>
              <a:rPr lang="pl-PL" sz="2200" dirty="0" smtClean="0"/>
              <a:t>http://</a:t>
            </a:r>
            <a:r>
              <a:rPr lang="pl-PL" sz="2200" dirty="0" err="1" smtClean="0"/>
              <a:t>www.internetworldstats.com</a:t>
            </a:r>
            <a:r>
              <a:rPr lang="pl-PL" sz="2200" dirty="0" smtClean="0"/>
              <a:t>/</a:t>
            </a:r>
            <a:endParaRPr lang="ru-RU" sz="2200" dirty="0"/>
          </a:p>
        </p:txBody>
      </p:sp>
      <p:graphicFrame>
        <p:nvGraphicFramePr>
          <p:cNvPr id="7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550020"/>
              </p:ext>
            </p:extLst>
          </p:nvPr>
        </p:nvGraphicFramePr>
        <p:xfrm>
          <a:off x="5487891" y="1888191"/>
          <a:ext cx="3372234" cy="423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589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2513" y="317500"/>
            <a:ext cx="7791128" cy="9372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Рынок электронных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ридеров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998946"/>
              </p:ext>
            </p:extLst>
          </p:nvPr>
        </p:nvGraphicFramePr>
        <p:xfrm>
          <a:off x="854809" y="1358790"/>
          <a:ext cx="3312368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5176"/>
              </p:ext>
            </p:extLst>
          </p:nvPr>
        </p:nvGraphicFramePr>
        <p:xfrm>
          <a:off x="4994969" y="1358790"/>
          <a:ext cx="36724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1157649" y="6196061"/>
            <a:ext cx="3657600" cy="54530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данным аналитической группы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SmartMarketing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Изображение 9" descr="2009-12-23-reader_60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4093" r="2107" b="5955"/>
          <a:stretch/>
        </p:blipFill>
        <p:spPr>
          <a:xfrm>
            <a:off x="4671233" y="4800600"/>
            <a:ext cx="4246084" cy="17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8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iPad</a:t>
            </a:r>
            <a:r>
              <a:rPr lang="ru-RU" dirty="0" smtClean="0"/>
              <a:t> изменил мир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27 января 2010 г. – презентация</a:t>
            </a:r>
            <a:r>
              <a:rPr lang="en-US" dirty="0"/>
              <a:t> Apple </a:t>
            </a:r>
            <a:r>
              <a:rPr lang="en-US" dirty="0" err="1" smtClean="0"/>
              <a:t>iPad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600" dirty="0" smtClean="0"/>
          </a:p>
          <a:p>
            <a:r>
              <a:rPr lang="ru-RU" sz="1600" dirty="0" smtClean="0"/>
              <a:t>По данным </a:t>
            </a:r>
            <a:r>
              <a:rPr lang="pl-PL" sz="1600" dirty="0"/>
              <a:t>http://www.3dnews.ru/news/632865</a:t>
            </a:r>
            <a:endParaRPr lang="ru-RU" sz="1600" dirty="0"/>
          </a:p>
        </p:txBody>
      </p:sp>
      <p:pic>
        <p:nvPicPr>
          <p:cNvPr id="6" name="Изображение 5" descr="продажи айпад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8" y="2260600"/>
            <a:ext cx="4742079" cy="2985178"/>
          </a:xfrm>
          <a:prstGeom prst="rect">
            <a:avLst/>
          </a:prstGeom>
        </p:spPr>
      </p:pic>
      <p:pic>
        <p:nvPicPr>
          <p:cNvPr id="7" name="Изображение 6" descr="ipad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01" y="4520116"/>
            <a:ext cx="3262338" cy="18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ициа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Официальная.thmx</Template>
  <TotalTime>3005</TotalTime>
  <Words>593</Words>
  <Application>Microsoft Macintosh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Презентация PowerPoint</vt:lpstr>
      <vt:lpstr>От Гутенберга до iPad’а </vt:lpstr>
      <vt:lpstr>Первая революция: Гутенберг</vt:lpstr>
      <vt:lpstr>Вторая революция: бум книгопечатания</vt:lpstr>
      <vt:lpstr>Третья революция: персональный компьютер</vt:lpstr>
      <vt:lpstr>Четвертая революция: Интернет, iPad и информационная среда</vt:lpstr>
      <vt:lpstr>Презентация PowerPoint</vt:lpstr>
      <vt:lpstr>Презентация PowerPoint</vt:lpstr>
      <vt:lpstr>iPad изменил мир  </vt:lpstr>
      <vt:lpstr>Университетское книгоиздание: особая среда и специфика</vt:lpstr>
      <vt:lpstr>Университетское книгоиздание на рынке</vt:lpstr>
      <vt:lpstr>Ризограф – первая технологическая платформа</vt:lpstr>
      <vt:lpstr>Цифровая печать – вторая технологическая платформа</vt:lpstr>
      <vt:lpstr>Информация</vt:lpstr>
      <vt:lpstr>Сегодня: смена технологических платформ</vt:lpstr>
      <vt:lpstr>Электронное книгоиздание. Что под ним понимают издатели? </vt:lpstr>
      <vt:lpstr>ЧТО ДАЛЬШЕ?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Иванов</dc:creator>
  <cp:lastModifiedBy>Александр Иванов</cp:lastModifiedBy>
  <cp:revision>26</cp:revision>
  <dcterms:created xsi:type="dcterms:W3CDTF">2013-11-30T05:35:57Z</dcterms:created>
  <dcterms:modified xsi:type="dcterms:W3CDTF">2013-12-02T10:24:29Z</dcterms:modified>
</cp:coreProperties>
</file>